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2" r:id="rId3"/>
    <p:sldId id="259" r:id="rId4"/>
    <p:sldId id="257" r:id="rId5"/>
    <p:sldId id="258" r:id="rId6"/>
    <p:sldId id="260" r:id="rId7"/>
    <p:sldId id="263" r:id="rId8"/>
    <p:sldId id="264"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2956" autoAdjust="0"/>
  </p:normalViewPr>
  <p:slideViewPr>
    <p:cSldViewPr snapToGrid="0">
      <p:cViewPr varScale="1">
        <p:scale>
          <a:sx n="107" d="100"/>
          <a:sy n="107" d="100"/>
        </p:scale>
        <p:origin x="1280" y="176"/>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7E2464-BC92-45E0-99A1-0DA168533454}" type="datetimeFigureOut">
              <a:rPr lang="en-IN" smtClean="0"/>
              <a:t>28/11/23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D56D6-B571-4F68-ADC6-98B02DA0E6BA}" type="slidenum">
              <a:rPr lang="en-IN" smtClean="0"/>
              <a:t>‹#›</a:t>
            </a:fld>
            <a:endParaRPr lang="en-IN"/>
          </a:p>
        </p:txBody>
      </p:sp>
    </p:spTree>
    <p:extLst>
      <p:ext uri="{BB962C8B-B14F-4D97-AF65-F5344CB8AC3E}">
        <p14:creationId xmlns:p14="http://schemas.microsoft.com/office/powerpoint/2010/main" val="41586383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D1D5DB"/>
                </a:solidFill>
                <a:effectLst/>
                <a:latin typeface="Söhne"/>
              </a:rPr>
              <a:t>Hello everyone, I'm Tanmay, and today I’m excited to share our paper titled 'DUBLIN: Visual Document Understanding by using Language-Image Network.’ . This work has been accepted in the EMNLP Industry Track. Let’s discuss more about this paper.</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1</a:t>
            </a:fld>
            <a:endParaRPr lang="en-IN"/>
          </a:p>
        </p:txBody>
      </p:sp>
    </p:spTree>
    <p:extLst>
      <p:ext uri="{BB962C8B-B14F-4D97-AF65-F5344CB8AC3E}">
        <p14:creationId xmlns:p14="http://schemas.microsoft.com/office/powerpoint/2010/main" val="1922716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ECECF1"/>
                </a:solidFill>
                <a:effectLst/>
                <a:latin typeface="Söhne"/>
              </a:rPr>
              <a:t>Unlike traditional methods using OCR tools in the input pipeline, our approach eliminates the need for text extraction, reducing computational costs and overall latency. OCR tools often falter with poor-quality or complex documents, as seen in the example provided. Additionally, they struggle with pictures containing rich visual elements. Our model aims to overcome these limitations, offering a faster and more accurate solution for comprehending visually-rich documents.</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2</a:t>
            </a:fld>
            <a:endParaRPr lang="en-IN"/>
          </a:p>
        </p:txBody>
      </p:sp>
    </p:spTree>
    <p:extLst>
      <p:ext uri="{BB962C8B-B14F-4D97-AF65-F5344CB8AC3E}">
        <p14:creationId xmlns:p14="http://schemas.microsoft.com/office/powerpoint/2010/main" val="1478887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dirty="0">
                <a:solidFill>
                  <a:srgbClr val="ECECF1"/>
                </a:solidFill>
                <a:effectLst/>
                <a:latin typeface="Söhne"/>
              </a:rPr>
              <a:t>DUBLIN is a Pixel-based OCR-Independent model, which has been pre-trained on webpages and rendered images for tasks like Question-Answering, Information Extraction, Classification, and Image Captioning and so on. DUBLIN handles diverse document types like infographics, charts, forms, tables, natural images, and even plain text. Our meticulous pretraining and data processing strategies lead to state-of-the-art performance, surpassing benchmarks like AI2D, </a:t>
            </a:r>
            <a:r>
              <a:rPr lang="en-IN" b="0" i="0" dirty="0" err="1">
                <a:solidFill>
                  <a:srgbClr val="ECECF1"/>
                </a:solidFill>
                <a:effectLst/>
                <a:latin typeface="Söhne"/>
              </a:rPr>
              <a:t>InfographicsVQA</a:t>
            </a:r>
            <a:r>
              <a:rPr lang="en-IN" b="0" i="0" dirty="0">
                <a:solidFill>
                  <a:srgbClr val="ECECF1"/>
                </a:solidFill>
                <a:effectLst/>
                <a:latin typeface="Söhne"/>
              </a:rPr>
              <a:t> , and </a:t>
            </a:r>
            <a:r>
              <a:rPr lang="en-IN" b="0" i="0" dirty="0" err="1">
                <a:solidFill>
                  <a:srgbClr val="ECECF1"/>
                </a:solidFill>
                <a:effectLst/>
                <a:latin typeface="Söhne"/>
              </a:rPr>
              <a:t>DocVQA</a:t>
            </a:r>
            <a:r>
              <a:rPr lang="en-IN" b="0" i="0" dirty="0">
                <a:solidFill>
                  <a:srgbClr val="ECECF1"/>
                </a:solidFill>
                <a:effectLst/>
                <a:latin typeface="Söhne"/>
              </a:rPr>
              <a:t> by significant margins.</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3</a:t>
            </a:fld>
            <a:endParaRPr lang="en-IN"/>
          </a:p>
        </p:txBody>
      </p:sp>
    </p:spTree>
    <p:extLst>
      <p:ext uri="{BB962C8B-B14F-4D97-AF65-F5344CB8AC3E}">
        <p14:creationId xmlns:p14="http://schemas.microsoft.com/office/powerpoint/2010/main" val="3737701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effectLst/>
                <a:latin typeface="Söhne"/>
              </a:rPr>
              <a:t>DUBLIN is an end-to-end system with 976 million parameters, having a Turing-Bletchley image encoder and a text decoder initialized from </a:t>
            </a:r>
            <a:r>
              <a:rPr lang="en-GB" b="0" i="0" dirty="0" err="1">
                <a:effectLst/>
                <a:latin typeface="Söhne"/>
              </a:rPr>
              <a:t>InfoXLM</a:t>
            </a:r>
            <a:r>
              <a:rPr lang="en-GB" b="0" i="0" dirty="0">
                <a:effectLst/>
                <a:latin typeface="Söhne"/>
              </a:rPr>
              <a:t>. Cross-attention layers enable dynamic interaction between visual and textual modalities. In our pretraining, we target four objectives: language, image, document structure, and question-answering. The left figure shows the masked autoencoding task, focusing on training the image encoder initially. The second figure highlights subsequent strategies: masked document text generation, bounding box tasks, and question answering. Each objective significantly contributes to capturing complex visual document structures, enhancing the model's comprehension and reasoning.</a:t>
            </a:r>
          </a:p>
          <a:p>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4</a:t>
            </a:fld>
            <a:endParaRPr lang="en-IN"/>
          </a:p>
        </p:txBody>
      </p:sp>
    </p:spTree>
    <p:extLst>
      <p:ext uri="{BB962C8B-B14F-4D97-AF65-F5344CB8AC3E}">
        <p14:creationId xmlns:p14="http://schemas.microsoft.com/office/powerpoint/2010/main" val="2258242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ECECF1"/>
                </a:solidFill>
                <a:effectLst/>
                <a:latin typeface="Söhne"/>
              </a:rPr>
              <a:t>Now, let's explore key pre-processing techniques crucial for efficient fine-tuning. First, we strategically place questions on images to boost contextual understanding. To handle diverse document aspect ratios, we use a Variable Input Resolution technique, providing flexibility for our model to adapt to various layouts. We also leverage Template-based fine-tuning, enabling task execution without task-specific external layers. The combination </a:t>
            </a:r>
            <a:r>
              <a:rPr lang="en-GB" b="0" i="0">
                <a:solidFill>
                  <a:srgbClr val="ECECF1"/>
                </a:solidFill>
                <a:effectLst/>
                <a:latin typeface="Söhne"/>
              </a:rPr>
              <a:t>of these techniques </a:t>
            </a:r>
            <a:r>
              <a:rPr lang="en-GB" b="0" i="0" dirty="0">
                <a:solidFill>
                  <a:srgbClr val="ECECF1"/>
                </a:solidFill>
                <a:effectLst/>
                <a:latin typeface="Söhne"/>
              </a:rPr>
              <a:t>yields state-of-the-art performance across diverse public benchmarks.</a:t>
            </a:r>
            <a:endParaRPr lang="en-GB"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061D56D6-B571-4F68-ADC6-98B02DA0E6BA}" type="slidenum">
              <a:rPr lang="en-IN" smtClean="0"/>
              <a:t>5</a:t>
            </a:fld>
            <a:endParaRPr lang="en-IN"/>
          </a:p>
        </p:txBody>
      </p:sp>
    </p:spTree>
    <p:extLst>
      <p:ext uri="{BB962C8B-B14F-4D97-AF65-F5344CB8AC3E}">
        <p14:creationId xmlns:p14="http://schemas.microsoft.com/office/powerpoint/2010/main" val="2813192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effectLst/>
                <a:latin typeface="Söhne"/>
              </a:rPr>
              <a:t>We evaluated our model’s performance using different public benchmarks and compared with pixel-based and specialized pipeline models. Our evaluation underscores DUBLIN's versatility and robustness.</a:t>
            </a:r>
          </a:p>
          <a:p>
            <a:pPr algn="l"/>
            <a:r>
              <a:rPr lang="en-GB" b="0" i="0" dirty="0">
                <a:effectLst/>
                <a:latin typeface="Söhne"/>
              </a:rPr>
              <a:t>A key highlight is the Fixed vs. Variable Resolution comparison, showcasing how Variable Input Resolution significantly improves performance, particularly with longer documents. </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6</a:t>
            </a:fld>
            <a:endParaRPr lang="en-IN"/>
          </a:p>
        </p:txBody>
      </p:sp>
    </p:spTree>
    <p:extLst>
      <p:ext uri="{BB962C8B-B14F-4D97-AF65-F5344CB8AC3E}">
        <p14:creationId xmlns:p14="http://schemas.microsoft.com/office/powerpoint/2010/main" val="3933170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effectLst/>
                <a:latin typeface="Söhne"/>
              </a:rPr>
              <a:t>In Table 1, our model achieves comparable performances without using a specialized OCR pipeline for text extraction. DUBLIN showcases its proficiency in directly comprehending and processing information from visual cues. In Table 2, we shift focus to our model's performance in table understanding. Despite a gap compared to specialized pipelines, DUBLIN, as a vision-based model, still achieves noteworthy results. </a:t>
            </a:r>
            <a:br>
              <a:rPr lang="en-GB" b="0" i="0" dirty="0">
                <a:solidFill>
                  <a:srgbClr val="FFFFFF"/>
                </a:solidFill>
                <a:effectLst/>
                <a:latin typeface="Söhne"/>
              </a:rPr>
            </a:b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7</a:t>
            </a:fld>
            <a:endParaRPr lang="en-IN"/>
          </a:p>
        </p:txBody>
      </p:sp>
    </p:spTree>
    <p:extLst>
      <p:ext uri="{BB962C8B-B14F-4D97-AF65-F5344CB8AC3E}">
        <p14:creationId xmlns:p14="http://schemas.microsoft.com/office/powerpoint/2010/main" val="7150004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GB" b="0" i="0" dirty="0">
                <a:solidFill>
                  <a:srgbClr val="ECECF1"/>
                </a:solidFill>
                <a:effectLst/>
                <a:latin typeface="Söhne"/>
              </a:rPr>
              <a:t>On this slide, we highlight some examples and </a:t>
            </a:r>
            <a:r>
              <a:rPr lang="en-GB" b="0" i="0" dirty="0">
                <a:solidFill>
                  <a:srgbClr val="D1D5DB"/>
                </a:solidFill>
                <a:effectLst/>
                <a:latin typeface="Söhne"/>
              </a:rPr>
              <a:t>DUBLIN's responses which showcases its exceptional ability in comprehending visual content and delivering high-quality, insightful answers to the questions. </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8</a:t>
            </a:fld>
            <a:endParaRPr lang="en-IN"/>
          </a:p>
        </p:txBody>
      </p:sp>
    </p:spTree>
    <p:extLst>
      <p:ext uri="{BB962C8B-B14F-4D97-AF65-F5344CB8AC3E}">
        <p14:creationId xmlns:p14="http://schemas.microsoft.com/office/powerpoint/2010/main" val="844342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1D5DB"/>
                </a:solidFill>
                <a:effectLst/>
                <a:latin typeface="Söhne"/>
              </a:rPr>
              <a:t>In a nutshell: DUBLIN, with 976M parameters, handles all sorts of documents and tasks.  It's versatile, and robust and doesn't rely on external OCR. Plus, it can be fine-tuned seamlessly. DUBLIN is useful in different applications, from search engines to presentations. One of the interesting future direction would be to integrate advanced language models like Turing-NLG or Llama which may further improve the model’s performance.</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9</a:t>
            </a:fld>
            <a:endParaRPr lang="en-IN"/>
          </a:p>
        </p:txBody>
      </p:sp>
    </p:spTree>
    <p:extLst>
      <p:ext uri="{BB962C8B-B14F-4D97-AF65-F5344CB8AC3E}">
        <p14:creationId xmlns:p14="http://schemas.microsoft.com/office/powerpoint/2010/main" val="121990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00BFE-14EF-1A47-CCDC-DDF6943939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15F12FC-418E-21DA-4278-F3A69E7EE2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F64D2A1-D3DB-3193-A620-A3408177743C}"/>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5" name="Footer Placeholder 4">
            <a:extLst>
              <a:ext uri="{FF2B5EF4-FFF2-40B4-BE49-F238E27FC236}">
                <a16:creationId xmlns:a16="http://schemas.microsoft.com/office/drawing/2014/main" id="{772938C8-293C-6BBD-F3DA-001D2060E6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37226CD-DA03-2310-DA24-E360466999C4}"/>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2834988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34DEE-B7C4-B1F5-2BB4-5BEB8B62C69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FE8F4BF-1EE7-A3F7-8575-2FCD94C44B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CD68EF-8D3A-1454-2864-2A8AFD133683}"/>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5" name="Footer Placeholder 4">
            <a:extLst>
              <a:ext uri="{FF2B5EF4-FFF2-40B4-BE49-F238E27FC236}">
                <a16:creationId xmlns:a16="http://schemas.microsoft.com/office/drawing/2014/main" id="{329C4B8A-3384-02BB-060A-3E45BE3AD4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5FD072-FEF5-B2CF-6A19-4CD3131D46D4}"/>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3398291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DBC468-3246-732B-4BDE-07498441C2D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1E46C9-5000-A445-1299-2B0B7F53BC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AEBCCB-6171-2B0F-3DA6-0D34AC4AE75E}"/>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5" name="Footer Placeholder 4">
            <a:extLst>
              <a:ext uri="{FF2B5EF4-FFF2-40B4-BE49-F238E27FC236}">
                <a16:creationId xmlns:a16="http://schemas.microsoft.com/office/drawing/2014/main" id="{92CBD90B-E530-1B35-ABC9-954E7A61FB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E2963A-2925-92A1-C78F-AC1DC3860D99}"/>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1238178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06C36-FEF0-5E4B-3361-8C50EC843B9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4569A6B-C00D-9116-3A04-4F7F238F5F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F01671-F230-DFD3-D143-318063E12C86}"/>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5" name="Footer Placeholder 4">
            <a:extLst>
              <a:ext uri="{FF2B5EF4-FFF2-40B4-BE49-F238E27FC236}">
                <a16:creationId xmlns:a16="http://schemas.microsoft.com/office/drawing/2014/main" id="{712016B8-F999-84B7-4886-37A620227B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3CE2807-22A8-9D09-D363-D8D53B1FDF2C}"/>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545731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F0F40-53EA-2696-9C2E-9DF34C716C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42D3388-8DB7-B79D-5921-014C9489D7E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FCBA65-C620-23C9-988D-CAC9BDF30B97}"/>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5" name="Footer Placeholder 4">
            <a:extLst>
              <a:ext uri="{FF2B5EF4-FFF2-40B4-BE49-F238E27FC236}">
                <a16:creationId xmlns:a16="http://schemas.microsoft.com/office/drawing/2014/main" id="{B0FB2EA5-6E9F-85BB-88D4-A745107710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B4AC00-CB63-7994-0E04-8922ADACF1AB}"/>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4173861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6E54C-DAE9-AF70-8D45-96F3908772D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620557F-3AD1-D125-DB46-E1978D9A07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9E66C95-A961-AC77-E932-7099FA7193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5FD02D6-3DF3-8528-8C74-50596C1E745D}"/>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6" name="Footer Placeholder 5">
            <a:extLst>
              <a:ext uri="{FF2B5EF4-FFF2-40B4-BE49-F238E27FC236}">
                <a16:creationId xmlns:a16="http://schemas.microsoft.com/office/drawing/2014/main" id="{FB27EA3E-F077-4BB4-AC73-1E9AC2BC83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966F31C-0A92-499B-E5EC-9BAE552A2FA1}"/>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3412547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5819-F4A2-4E6D-3E42-1BE52AED9AF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BC4A65-E213-97D1-0A66-23E8E27952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686158-29FC-FFCF-5EE6-7F42BC0542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90BD546-B281-BDE1-2B94-A5DE477905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AF7A40-0A1D-67D2-20D7-A694F7E3E1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15AE7AE-575B-AA74-498F-D252F0097E7A}"/>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8" name="Footer Placeholder 7">
            <a:extLst>
              <a:ext uri="{FF2B5EF4-FFF2-40B4-BE49-F238E27FC236}">
                <a16:creationId xmlns:a16="http://schemas.microsoft.com/office/drawing/2014/main" id="{44458426-06B3-07BF-4C92-0BA134DF8B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090B388-131E-F90C-3D95-E8C43CBF5431}"/>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266583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9AC1D-CC12-B303-DF5F-44573523585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0922575-B492-17BA-8319-FE23C3E2800C}"/>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4" name="Footer Placeholder 3">
            <a:extLst>
              <a:ext uri="{FF2B5EF4-FFF2-40B4-BE49-F238E27FC236}">
                <a16:creationId xmlns:a16="http://schemas.microsoft.com/office/drawing/2014/main" id="{8DB0AE3E-F399-BFF3-1B5F-7182C6A3C7A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7790CBA-A495-E0ED-17E8-DE7F73824A69}"/>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2407646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2E5586-93DC-D81E-BE8E-D6C811F120B0}"/>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3" name="Footer Placeholder 2">
            <a:extLst>
              <a:ext uri="{FF2B5EF4-FFF2-40B4-BE49-F238E27FC236}">
                <a16:creationId xmlns:a16="http://schemas.microsoft.com/office/drawing/2014/main" id="{C00F02FB-49F0-0DAB-ABB6-9654CC0400F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6475773-68C0-AA54-A847-6B16C07D0758}"/>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872728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F3DBA-0040-5F80-0467-A7F800B419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1C3C33B-1D7B-C837-59A9-A3487397C7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9637EEC-44E5-D975-468E-AA82E8E04E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4A37F0-0EC9-D55A-2719-77839D6A29BB}"/>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6" name="Footer Placeholder 5">
            <a:extLst>
              <a:ext uri="{FF2B5EF4-FFF2-40B4-BE49-F238E27FC236}">
                <a16:creationId xmlns:a16="http://schemas.microsoft.com/office/drawing/2014/main" id="{EDDB0D5F-F83F-9821-87AC-AF46B1F5FA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666F247-3267-569F-B860-87C78B645CAA}"/>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4281845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DB183-BB6A-7134-2697-833E51BE06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6738942-8DAC-76D9-9219-A292214A1D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C0908A3-CCD4-10A3-B3D6-20FCFF01B4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5E2CF9-6246-4559-32FD-26BA3DDB920C}"/>
              </a:ext>
            </a:extLst>
          </p:cNvPr>
          <p:cNvSpPr>
            <a:spLocks noGrp="1"/>
          </p:cNvSpPr>
          <p:nvPr>
            <p:ph type="dt" sz="half" idx="10"/>
          </p:nvPr>
        </p:nvSpPr>
        <p:spPr/>
        <p:txBody>
          <a:bodyPr/>
          <a:lstStyle/>
          <a:p>
            <a:fld id="{AC18AEE8-EAB7-4188-BA6F-07665DF6144D}" type="datetimeFigureOut">
              <a:rPr lang="en-IN" smtClean="0"/>
              <a:t>28/11/23</a:t>
            </a:fld>
            <a:endParaRPr lang="en-IN"/>
          </a:p>
        </p:txBody>
      </p:sp>
      <p:sp>
        <p:nvSpPr>
          <p:cNvPr id="6" name="Footer Placeholder 5">
            <a:extLst>
              <a:ext uri="{FF2B5EF4-FFF2-40B4-BE49-F238E27FC236}">
                <a16:creationId xmlns:a16="http://schemas.microsoft.com/office/drawing/2014/main" id="{0CA041F0-E669-43BB-01B0-73CDF589A75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90DCCE-A5B1-66FC-7532-BECC8D8E4EE0}"/>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3525162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A67FF7-DDCF-1AA3-FFD0-C3EB1AF57C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9BAE46B-3877-78BA-94BE-82DCD86424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508BF67-6BFE-A3BC-713C-0370C9342A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C18AEE8-EAB7-4188-BA6F-07665DF6144D}" type="datetimeFigureOut">
              <a:rPr lang="en-IN" smtClean="0"/>
              <a:t>28/11/23</a:t>
            </a:fld>
            <a:endParaRPr lang="en-IN"/>
          </a:p>
        </p:txBody>
      </p:sp>
      <p:sp>
        <p:nvSpPr>
          <p:cNvPr id="5" name="Footer Placeholder 4">
            <a:extLst>
              <a:ext uri="{FF2B5EF4-FFF2-40B4-BE49-F238E27FC236}">
                <a16:creationId xmlns:a16="http://schemas.microsoft.com/office/drawing/2014/main" id="{5A8F5596-296D-5EA3-B2EA-03F1FD8A83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EFCF5E96-728C-15FD-E23E-537F9AF211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62784FE-63DE-401E-A0B2-9B10D7B6139D}" type="slidenum">
              <a:rPr lang="en-IN" smtClean="0"/>
              <a:t>‹#›</a:t>
            </a:fld>
            <a:endParaRPr lang="en-IN"/>
          </a:p>
        </p:txBody>
      </p:sp>
    </p:spTree>
    <p:extLst>
      <p:ext uri="{BB962C8B-B14F-4D97-AF65-F5344CB8AC3E}">
        <p14:creationId xmlns:p14="http://schemas.microsoft.com/office/powerpoint/2010/main" val="1257359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1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8A5D6-56AE-07CD-7291-DB04A34FF81A}"/>
              </a:ext>
            </a:extLst>
          </p:cNvPr>
          <p:cNvSpPr>
            <a:spLocks noGrp="1"/>
          </p:cNvSpPr>
          <p:nvPr>
            <p:ph type="ctrTitle"/>
          </p:nvPr>
        </p:nvSpPr>
        <p:spPr/>
        <p:txBody>
          <a:bodyPr>
            <a:normAutofit/>
          </a:bodyPr>
          <a:lstStyle/>
          <a:p>
            <a:r>
              <a:rPr lang="en-IN" sz="3600"/>
              <a:t>DUBLIN: Visual Document Understanding By using Language-Image Network</a:t>
            </a:r>
          </a:p>
        </p:txBody>
      </p:sp>
      <p:sp>
        <p:nvSpPr>
          <p:cNvPr id="3" name="Subtitle 2">
            <a:extLst>
              <a:ext uri="{FF2B5EF4-FFF2-40B4-BE49-F238E27FC236}">
                <a16:creationId xmlns:a16="http://schemas.microsoft.com/office/drawing/2014/main" id="{7EEAE0D5-E8AA-EE9A-25EF-EA8622D4EC83}"/>
              </a:ext>
            </a:extLst>
          </p:cNvPr>
          <p:cNvSpPr>
            <a:spLocks noGrp="1"/>
          </p:cNvSpPr>
          <p:nvPr>
            <p:ph type="subTitle" idx="1"/>
          </p:nvPr>
        </p:nvSpPr>
        <p:spPr>
          <a:xfrm>
            <a:off x="390525" y="3845878"/>
            <a:ext cx="11553825" cy="1655762"/>
          </a:xfrm>
        </p:spPr>
        <p:txBody>
          <a:bodyPr>
            <a:normAutofit/>
          </a:bodyPr>
          <a:lstStyle/>
          <a:p>
            <a:r>
              <a:rPr lang="en-IN" sz="1600" b="0" i="0" dirty="0">
                <a:effectLst/>
                <a:latin typeface="Arial" panose="020B0604020202020204" pitchFamily="34" charset="0"/>
              </a:rPr>
              <a:t>Kriti Aggarwal*, Aditi Khandelwal*, </a:t>
            </a:r>
            <a:r>
              <a:rPr lang="en-IN" sz="1600" b="1" i="0" dirty="0">
                <a:effectLst/>
                <a:latin typeface="Arial" panose="020B0604020202020204" pitchFamily="34" charset="0"/>
              </a:rPr>
              <a:t>Kumar Tanmay</a:t>
            </a:r>
            <a:r>
              <a:rPr lang="en-IN" sz="1600" b="0" i="0" dirty="0">
                <a:effectLst/>
                <a:latin typeface="Arial" panose="020B0604020202020204" pitchFamily="34" charset="0"/>
              </a:rPr>
              <a:t>*, </a:t>
            </a:r>
            <a:r>
              <a:rPr lang="en-IN" sz="1600" b="0" i="0" dirty="0" err="1">
                <a:effectLst/>
                <a:latin typeface="Arial" panose="020B0604020202020204" pitchFamily="34" charset="0"/>
              </a:rPr>
              <a:t>Owais</a:t>
            </a:r>
            <a:r>
              <a:rPr lang="en-IN" sz="1600" b="0" i="0" dirty="0">
                <a:effectLst/>
                <a:latin typeface="Arial" panose="020B0604020202020204" pitchFamily="34" charset="0"/>
              </a:rPr>
              <a:t> Mohammed Khan, </a:t>
            </a:r>
            <a:r>
              <a:rPr lang="en-IN" sz="1600" b="0" i="0" dirty="0" err="1">
                <a:effectLst/>
                <a:latin typeface="Arial" panose="020B0604020202020204" pitchFamily="34" charset="0"/>
              </a:rPr>
              <a:t>Qiang</a:t>
            </a:r>
            <a:r>
              <a:rPr lang="en-IN" sz="1600" b="0" i="0" dirty="0">
                <a:effectLst/>
                <a:latin typeface="Arial" panose="020B0604020202020204" pitchFamily="34" charset="0"/>
              </a:rPr>
              <a:t> Liu, </a:t>
            </a:r>
            <a:r>
              <a:rPr lang="en-IN" sz="1600" b="0" i="0" dirty="0" err="1">
                <a:effectLst/>
                <a:latin typeface="Arial" panose="020B0604020202020204" pitchFamily="34" charset="0"/>
              </a:rPr>
              <a:t>Monojit</a:t>
            </a:r>
            <a:r>
              <a:rPr lang="en-IN" sz="1600" b="0" i="0" dirty="0">
                <a:effectLst/>
                <a:latin typeface="Arial" panose="020B0604020202020204" pitchFamily="34" charset="0"/>
              </a:rPr>
              <a:t> Choudhury, </a:t>
            </a:r>
          </a:p>
          <a:p>
            <a:r>
              <a:rPr lang="en-IN" sz="1600" b="0" i="0" dirty="0">
                <a:effectLst/>
                <a:latin typeface="Arial" panose="020B0604020202020204" pitchFamily="34" charset="0"/>
              </a:rPr>
              <a:t>Hardik </a:t>
            </a:r>
            <a:r>
              <a:rPr lang="en-IN" sz="1600" b="0" i="0" dirty="0" err="1">
                <a:effectLst/>
                <a:latin typeface="Arial" panose="020B0604020202020204" pitchFamily="34" charset="0"/>
              </a:rPr>
              <a:t>Hansrajbhai</a:t>
            </a:r>
            <a:r>
              <a:rPr lang="en-IN" sz="1600" b="0" i="0" dirty="0">
                <a:effectLst/>
                <a:latin typeface="Arial" panose="020B0604020202020204" pitchFamily="34" charset="0"/>
              </a:rPr>
              <a:t> Chauhan, </a:t>
            </a:r>
            <a:r>
              <a:rPr lang="en-IN" sz="1600" b="0" i="0" dirty="0" err="1">
                <a:effectLst/>
                <a:latin typeface="Arial" panose="020B0604020202020204" pitchFamily="34" charset="0"/>
              </a:rPr>
              <a:t>Subhojit</a:t>
            </a:r>
            <a:r>
              <a:rPr lang="en-IN" sz="1600" b="0" i="0" dirty="0">
                <a:effectLst/>
                <a:latin typeface="Arial" panose="020B0604020202020204" pitchFamily="34" charset="0"/>
              </a:rPr>
              <a:t> </a:t>
            </a:r>
            <a:r>
              <a:rPr lang="en-IN" sz="1600" b="0" i="0" dirty="0" err="1">
                <a:effectLst/>
                <a:latin typeface="Arial" panose="020B0604020202020204" pitchFamily="34" charset="0"/>
              </a:rPr>
              <a:t>Som</a:t>
            </a:r>
            <a:r>
              <a:rPr lang="en-IN" sz="1600" b="0" i="0" dirty="0">
                <a:effectLst/>
                <a:latin typeface="Arial" panose="020B0604020202020204" pitchFamily="34" charset="0"/>
              </a:rPr>
              <a:t>, </a:t>
            </a:r>
            <a:r>
              <a:rPr lang="en-IN" sz="1600" b="0" i="0" dirty="0" err="1">
                <a:effectLst/>
                <a:latin typeface="Arial" panose="020B0604020202020204" pitchFamily="34" charset="0"/>
              </a:rPr>
              <a:t>Vishrav</a:t>
            </a:r>
            <a:r>
              <a:rPr lang="en-IN" sz="1600" b="0" i="0" dirty="0">
                <a:effectLst/>
                <a:latin typeface="Arial" panose="020B0604020202020204" pitchFamily="34" charset="0"/>
              </a:rPr>
              <a:t> Chaudhary, Saurabh Tiwary</a:t>
            </a:r>
          </a:p>
          <a:p>
            <a:br>
              <a:rPr lang="en-IN" sz="1600" dirty="0"/>
            </a:br>
            <a:r>
              <a:rPr lang="en-IN" sz="1800" b="1" i="0" dirty="0">
                <a:effectLst/>
                <a:latin typeface="Arial" panose="020B0604020202020204" pitchFamily="34" charset="0"/>
              </a:rPr>
              <a:t>Microsoft Turing</a:t>
            </a:r>
            <a:endParaRPr lang="en-IN" sz="1800" b="1" dirty="0"/>
          </a:p>
        </p:txBody>
      </p:sp>
      <p:pic>
        <p:nvPicPr>
          <p:cNvPr id="5" name="Picture 4">
            <a:extLst>
              <a:ext uri="{FF2B5EF4-FFF2-40B4-BE49-F238E27FC236}">
                <a16:creationId xmlns:a16="http://schemas.microsoft.com/office/drawing/2014/main" id="{0BE8CD63-6AF8-0E09-E1E5-8F6BC2C197DD}"/>
              </a:ext>
            </a:extLst>
          </p:cNvPr>
          <p:cNvPicPr>
            <a:picLocks noChangeAspect="1"/>
          </p:cNvPicPr>
          <p:nvPr/>
        </p:nvPicPr>
        <p:blipFill>
          <a:blip r:embed="rId5"/>
          <a:stretch>
            <a:fillRect/>
          </a:stretch>
        </p:blipFill>
        <p:spPr>
          <a:xfrm>
            <a:off x="290125" y="6013407"/>
            <a:ext cx="2711589" cy="844593"/>
          </a:xfrm>
          <a:prstGeom prst="rect">
            <a:avLst/>
          </a:prstGeom>
        </p:spPr>
      </p:pic>
      <p:pic>
        <p:nvPicPr>
          <p:cNvPr id="7" name="Picture 6">
            <a:extLst>
              <a:ext uri="{FF2B5EF4-FFF2-40B4-BE49-F238E27FC236}">
                <a16:creationId xmlns:a16="http://schemas.microsoft.com/office/drawing/2014/main" id="{F29AC6BE-576F-88A3-66C6-37408962169B}"/>
              </a:ext>
            </a:extLst>
          </p:cNvPr>
          <p:cNvPicPr>
            <a:picLocks noChangeAspect="1"/>
          </p:cNvPicPr>
          <p:nvPr/>
        </p:nvPicPr>
        <p:blipFill>
          <a:blip r:embed="rId6"/>
          <a:stretch>
            <a:fillRect/>
          </a:stretch>
        </p:blipFill>
        <p:spPr>
          <a:xfrm>
            <a:off x="9574812" y="5632684"/>
            <a:ext cx="2186375" cy="761446"/>
          </a:xfrm>
          <a:prstGeom prst="rect">
            <a:avLst/>
          </a:prstGeom>
        </p:spPr>
      </p:pic>
      <p:sp>
        <p:nvSpPr>
          <p:cNvPr id="8" name="TextBox 7">
            <a:extLst>
              <a:ext uri="{FF2B5EF4-FFF2-40B4-BE49-F238E27FC236}">
                <a16:creationId xmlns:a16="http://schemas.microsoft.com/office/drawing/2014/main" id="{FB3CFD40-4A96-B5C3-E872-BBD4675696C1}"/>
              </a:ext>
            </a:extLst>
          </p:cNvPr>
          <p:cNvSpPr txBox="1"/>
          <p:nvPr/>
        </p:nvSpPr>
        <p:spPr>
          <a:xfrm>
            <a:off x="10014857" y="6394614"/>
            <a:ext cx="1573764" cy="369332"/>
          </a:xfrm>
          <a:prstGeom prst="rect">
            <a:avLst/>
          </a:prstGeom>
          <a:noFill/>
        </p:spPr>
        <p:txBody>
          <a:bodyPr wrap="none" rtlCol="0">
            <a:spAutoFit/>
          </a:bodyPr>
          <a:lstStyle/>
          <a:p>
            <a:r>
              <a:rPr lang="en-IN"/>
              <a:t>Industry Track</a:t>
            </a:r>
          </a:p>
        </p:txBody>
      </p:sp>
      <p:pic>
        <p:nvPicPr>
          <p:cNvPr id="10" name="Picture 9">
            <a:extLst>
              <a:ext uri="{FF2B5EF4-FFF2-40B4-BE49-F238E27FC236}">
                <a16:creationId xmlns:a16="http://schemas.microsoft.com/office/drawing/2014/main" id="{7E3D0841-DF58-8BA6-DFC4-F9573ADD33AF}"/>
              </a:ext>
            </a:extLst>
          </p:cNvPr>
          <p:cNvPicPr>
            <a:picLocks noChangeAspect="1"/>
          </p:cNvPicPr>
          <p:nvPr/>
        </p:nvPicPr>
        <p:blipFill>
          <a:blip r:embed="rId7"/>
          <a:stretch>
            <a:fillRect/>
          </a:stretch>
        </p:blipFill>
        <p:spPr>
          <a:xfrm>
            <a:off x="5128638" y="398167"/>
            <a:ext cx="1934724" cy="1916386"/>
          </a:xfrm>
          <a:prstGeom prst="rect">
            <a:avLst/>
          </a:prstGeom>
        </p:spPr>
      </p:pic>
      <p:pic>
        <p:nvPicPr>
          <p:cNvPr id="26" name="Audio 25">
            <a:extLst>
              <a:ext uri="{FF2B5EF4-FFF2-40B4-BE49-F238E27FC236}">
                <a16:creationId xmlns:a16="http://schemas.microsoft.com/office/drawing/2014/main" id="{E99C426F-9DA8-A881-1708-F735D2A83D0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59872251"/>
      </p:ext>
    </p:extLst>
  </p:cSld>
  <p:clrMapOvr>
    <a:masterClrMapping/>
  </p:clrMapOvr>
  <mc:AlternateContent xmlns:mc="http://schemas.openxmlformats.org/markup-compatibility/2006" xmlns:p14="http://schemas.microsoft.com/office/powerpoint/2010/main">
    <mc:Choice Requires="p14">
      <p:transition spd="slow" p14:dur="2000" advTm="15727"/>
    </mc:Choice>
    <mc:Fallback xmlns="">
      <p:transition spd="slow" advTm="15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DEAE2-256E-207D-79C8-7C334CF32DC0}"/>
              </a:ext>
            </a:extLst>
          </p:cNvPr>
          <p:cNvSpPr>
            <a:spLocks noGrp="1"/>
          </p:cNvSpPr>
          <p:nvPr>
            <p:ph type="title"/>
          </p:nvPr>
        </p:nvSpPr>
        <p:spPr/>
        <p:txBody>
          <a:bodyPr/>
          <a:lstStyle/>
          <a:p>
            <a:r>
              <a:rPr lang="en-IN"/>
              <a:t>Introduction</a:t>
            </a:r>
          </a:p>
        </p:txBody>
      </p:sp>
      <p:sp>
        <p:nvSpPr>
          <p:cNvPr id="3" name="TextBox 2">
            <a:extLst>
              <a:ext uri="{FF2B5EF4-FFF2-40B4-BE49-F238E27FC236}">
                <a16:creationId xmlns:a16="http://schemas.microsoft.com/office/drawing/2014/main" id="{B6CC218F-69B9-B23B-20F6-AA5E3F278198}"/>
              </a:ext>
            </a:extLst>
          </p:cNvPr>
          <p:cNvSpPr txBox="1"/>
          <p:nvPr/>
        </p:nvSpPr>
        <p:spPr>
          <a:xfrm>
            <a:off x="838200" y="1690688"/>
            <a:ext cx="5187767" cy="3416320"/>
          </a:xfrm>
          <a:prstGeom prst="rect">
            <a:avLst/>
          </a:prstGeom>
          <a:noFill/>
        </p:spPr>
        <p:txBody>
          <a:bodyPr wrap="none" rtlCol="0">
            <a:spAutoFit/>
          </a:bodyPr>
          <a:lstStyle/>
          <a:p>
            <a:endParaRPr lang="en-IN" sz="2400"/>
          </a:p>
          <a:p>
            <a:endParaRPr lang="en-IN" sz="2400"/>
          </a:p>
          <a:p>
            <a:r>
              <a:rPr lang="en-IN" sz="2400"/>
              <a:t>Why we need an OCR free model?</a:t>
            </a:r>
          </a:p>
          <a:p>
            <a:endParaRPr lang="en-IN" sz="2400"/>
          </a:p>
          <a:p>
            <a:pPr marL="342900" indent="-342900">
              <a:buFont typeface="Arial" panose="020B0604020202020204" pitchFamily="34" charset="0"/>
              <a:buChar char="•"/>
            </a:pPr>
            <a:r>
              <a:rPr lang="en-IN" sz="2400"/>
              <a:t>Computationally expensive</a:t>
            </a:r>
          </a:p>
          <a:p>
            <a:pPr marL="342900" indent="-342900">
              <a:buFont typeface="Arial" panose="020B0604020202020204" pitchFamily="34" charset="0"/>
              <a:buChar char="•"/>
            </a:pPr>
            <a:endParaRPr lang="en-IN" sz="2400"/>
          </a:p>
          <a:p>
            <a:pPr marL="342900" indent="-342900">
              <a:buFont typeface="Arial" panose="020B0604020202020204" pitchFamily="34" charset="0"/>
              <a:buChar char="•"/>
            </a:pPr>
            <a:r>
              <a:rPr lang="en-IN" sz="2400"/>
              <a:t>Error-prone Text Recognition</a:t>
            </a:r>
          </a:p>
          <a:p>
            <a:pPr marL="342900" indent="-342900">
              <a:buFont typeface="Arial" panose="020B0604020202020204" pitchFamily="34" charset="0"/>
              <a:buChar char="•"/>
            </a:pPr>
            <a:endParaRPr lang="en-IN" sz="2400"/>
          </a:p>
          <a:p>
            <a:pPr marL="342900" indent="-342900">
              <a:buFont typeface="Arial" panose="020B0604020202020204" pitchFamily="34" charset="0"/>
              <a:buChar char="•"/>
            </a:pPr>
            <a:r>
              <a:rPr lang="en-IN" sz="2400"/>
              <a:t>Inability to handle Rich Visual Cues</a:t>
            </a:r>
          </a:p>
        </p:txBody>
      </p:sp>
      <p:pic>
        <p:nvPicPr>
          <p:cNvPr id="5" name="Picture 4">
            <a:extLst>
              <a:ext uri="{FF2B5EF4-FFF2-40B4-BE49-F238E27FC236}">
                <a16:creationId xmlns:a16="http://schemas.microsoft.com/office/drawing/2014/main" id="{68119E26-D41B-5265-AE9B-18B21F357731}"/>
              </a:ext>
            </a:extLst>
          </p:cNvPr>
          <p:cNvPicPr>
            <a:picLocks noChangeAspect="1"/>
          </p:cNvPicPr>
          <p:nvPr/>
        </p:nvPicPr>
        <p:blipFill>
          <a:blip r:embed="rId5"/>
          <a:stretch>
            <a:fillRect/>
          </a:stretch>
        </p:blipFill>
        <p:spPr>
          <a:xfrm>
            <a:off x="6760557" y="1690688"/>
            <a:ext cx="4980764" cy="3210036"/>
          </a:xfrm>
          <a:prstGeom prst="rect">
            <a:avLst/>
          </a:prstGeom>
        </p:spPr>
      </p:pic>
      <p:pic>
        <p:nvPicPr>
          <p:cNvPr id="46" name="Audio 45">
            <a:extLst>
              <a:ext uri="{FF2B5EF4-FFF2-40B4-BE49-F238E27FC236}">
                <a16:creationId xmlns:a16="http://schemas.microsoft.com/office/drawing/2014/main" id="{5FFB6F97-A4CD-633E-DA66-87F1DBDB430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701805124"/>
      </p:ext>
    </p:extLst>
  </p:cSld>
  <p:clrMapOvr>
    <a:masterClrMapping/>
  </p:clrMapOvr>
  <mc:AlternateContent xmlns:mc="http://schemas.openxmlformats.org/markup-compatibility/2006" xmlns:p14="http://schemas.microsoft.com/office/powerpoint/2010/main">
    <mc:Choice Requires="p14">
      <p:transition spd="slow" p14:dur="2000" advTm="26492"/>
    </mc:Choice>
    <mc:Fallback xmlns="">
      <p:transition spd="slow" advTm="264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45883-8C85-46C6-9DD9-7B83905CA9BB}"/>
              </a:ext>
            </a:extLst>
          </p:cNvPr>
          <p:cNvSpPr>
            <a:spLocks noGrp="1"/>
          </p:cNvSpPr>
          <p:nvPr>
            <p:ph type="title"/>
          </p:nvPr>
        </p:nvSpPr>
        <p:spPr/>
        <p:txBody>
          <a:bodyPr/>
          <a:lstStyle/>
          <a:p>
            <a:r>
              <a:rPr lang="en-IN"/>
              <a:t>Introduction</a:t>
            </a:r>
          </a:p>
        </p:txBody>
      </p:sp>
      <p:pic>
        <p:nvPicPr>
          <p:cNvPr id="6" name="Picture 5" descr="A screenshot of a computer&#10;&#10;Description automatically generated">
            <a:extLst>
              <a:ext uri="{FF2B5EF4-FFF2-40B4-BE49-F238E27FC236}">
                <a16:creationId xmlns:a16="http://schemas.microsoft.com/office/drawing/2014/main" id="{F77FF164-B14B-B1FD-C9F8-876A9B4D42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3679" y="1690689"/>
            <a:ext cx="5063745" cy="2091772"/>
          </a:xfrm>
          <a:prstGeom prst="rect">
            <a:avLst/>
          </a:prstGeom>
        </p:spPr>
      </p:pic>
      <p:sp>
        <p:nvSpPr>
          <p:cNvPr id="10" name="TextBox 9">
            <a:extLst>
              <a:ext uri="{FF2B5EF4-FFF2-40B4-BE49-F238E27FC236}">
                <a16:creationId xmlns:a16="http://schemas.microsoft.com/office/drawing/2014/main" id="{16443CDD-C5B2-DBE9-22C1-2792713C840C}"/>
              </a:ext>
            </a:extLst>
          </p:cNvPr>
          <p:cNvSpPr txBox="1"/>
          <p:nvPr/>
        </p:nvSpPr>
        <p:spPr>
          <a:xfrm>
            <a:off x="6583679" y="3782461"/>
            <a:ext cx="5570046" cy="923330"/>
          </a:xfrm>
          <a:prstGeom prst="rect">
            <a:avLst/>
          </a:prstGeom>
          <a:noFill/>
        </p:spPr>
        <p:txBody>
          <a:bodyPr wrap="square">
            <a:spAutoFit/>
          </a:bodyPr>
          <a:lstStyle/>
          <a:p>
            <a:r>
              <a:rPr lang="en-GB" b="0" i="0">
                <a:effectLst/>
                <a:latin typeface="Calibri" panose="020F0502020204030204" pitchFamily="34" charset="0"/>
                <a:ea typeface="Calibri" panose="020F0502020204030204" pitchFamily="34" charset="0"/>
                <a:cs typeface="Calibri" panose="020F0502020204030204" pitchFamily="34" charset="0"/>
              </a:rPr>
              <a:t>Question: What is the name of the first venue on this list?</a:t>
            </a:r>
            <a:br>
              <a:rPr lang="en-GB">
                <a:latin typeface="Calibri" panose="020F0502020204030204" pitchFamily="34" charset="0"/>
                <a:ea typeface="Calibri" panose="020F0502020204030204" pitchFamily="34" charset="0"/>
                <a:cs typeface="Calibri" panose="020F0502020204030204" pitchFamily="34" charset="0"/>
              </a:rPr>
            </a:br>
            <a:r>
              <a:rPr lang="en-GB" b="0" i="0">
                <a:effectLst/>
                <a:latin typeface="Calibri" panose="020F0502020204030204" pitchFamily="34" charset="0"/>
                <a:ea typeface="Calibri" panose="020F0502020204030204" pitchFamily="34" charset="0"/>
                <a:cs typeface="Calibri" panose="020F0502020204030204" pitchFamily="34" charset="0"/>
              </a:rPr>
              <a:t>DUBLIN’s Answer: Riverside Montien Hotel</a:t>
            </a:r>
            <a:br>
              <a:rPr lang="en-GB">
                <a:latin typeface="Calibri" panose="020F0502020204030204" pitchFamily="34" charset="0"/>
                <a:ea typeface="Calibri" panose="020F0502020204030204" pitchFamily="34" charset="0"/>
                <a:cs typeface="Calibri" panose="020F0502020204030204" pitchFamily="34" charset="0"/>
              </a:rPr>
            </a:br>
            <a:r>
              <a:rPr lang="en-GB" b="0" i="0">
                <a:effectLst/>
                <a:latin typeface="Calibri" panose="020F0502020204030204" pitchFamily="34" charset="0"/>
                <a:ea typeface="Calibri" panose="020F0502020204030204" pitchFamily="34" charset="0"/>
                <a:cs typeface="Calibri" panose="020F0502020204030204" pitchFamily="34" charset="0"/>
              </a:rPr>
              <a:t>Gold Answer: Riverside Montien Hotel</a:t>
            </a:r>
            <a:endParaRPr lang="en-IN">
              <a:latin typeface="Calibri" panose="020F0502020204030204" pitchFamily="34" charset="0"/>
              <a:ea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968FC83E-001D-A2B3-E24B-9218CF8A5B03}"/>
              </a:ext>
            </a:extLst>
          </p:cNvPr>
          <p:cNvSpPr txBox="1"/>
          <p:nvPr/>
        </p:nvSpPr>
        <p:spPr>
          <a:xfrm>
            <a:off x="838200" y="1375162"/>
            <a:ext cx="5570046" cy="5909310"/>
          </a:xfrm>
          <a:prstGeom prst="rect">
            <a:avLst/>
          </a:prstGeom>
          <a:noFill/>
        </p:spPr>
        <p:txBody>
          <a:bodyPr wrap="square" rtlCol="0">
            <a:spAutoFit/>
          </a:bodyPr>
          <a:lstStyle/>
          <a:p>
            <a:pPr marL="285750" indent="-285750">
              <a:buFont typeface="Arial" panose="020B0604020202020204" pitchFamily="34" charset="0"/>
              <a:buChar char="•"/>
            </a:pPr>
            <a:r>
              <a:rPr lang="en-IN"/>
              <a:t>DUBLIN is a Pixel-based OCR-Independent Visual Document Understanding Model</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Pretrained on large number of Webpages and Rendered Images</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Handles diverse tasks like Question-Answering, Information Extraction, Classification, Image Captioning, Machine Reading Comprehension, Bounding box - Text prediction, Natural Language Inference</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Understands and processes various kinds of document images like infographics, charts, forms, tables, natural images, webpages, UI, plain-text</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Achieved SOTA performances by a significant margin (</a:t>
            </a:r>
            <a:r>
              <a:rPr lang="en-IN" b="0" i="0">
                <a:effectLst/>
                <a:latin typeface="+mj-lt"/>
              </a:rPr>
              <a:t>AI2D - 24% ↑, I</a:t>
            </a:r>
            <a:r>
              <a:rPr lang="en-IN" b="0" i="0">
                <a:effectLst/>
                <a:latin typeface="Arial" panose="020B0604020202020204" pitchFamily="34" charset="0"/>
              </a:rPr>
              <a:t>nfographicsVQA - 7.5%</a:t>
            </a:r>
            <a:br>
              <a:rPr lang="en-IN"/>
            </a:br>
            <a:r>
              <a:rPr lang="en-IN" b="0" i="0">
                <a:effectLst/>
                <a:latin typeface="Arial" panose="020B0604020202020204" pitchFamily="34" charset="0"/>
              </a:rPr>
              <a:t>↑, DocVQA - 5.35% ↑)</a:t>
            </a:r>
            <a:endParaRPr lang="en-IN"/>
          </a:p>
          <a:p>
            <a:pPr marL="285750" indent="-285750">
              <a:buFont typeface="Arial" panose="020B0604020202020204" pitchFamily="34" charset="0"/>
              <a:buChar char="•"/>
            </a:pPr>
            <a:endParaRPr lang="en-IN"/>
          </a:p>
          <a:p>
            <a:pPr marL="285750" indent="-285750">
              <a:buFont typeface="Arial" panose="020B0604020202020204" pitchFamily="34" charset="0"/>
              <a:buChar char="•"/>
            </a:pPr>
            <a:endParaRPr lang="en-IN"/>
          </a:p>
        </p:txBody>
      </p:sp>
      <p:pic>
        <p:nvPicPr>
          <p:cNvPr id="76" name="Audio 75">
            <a:extLst>
              <a:ext uri="{FF2B5EF4-FFF2-40B4-BE49-F238E27FC236}">
                <a16:creationId xmlns:a16="http://schemas.microsoft.com/office/drawing/2014/main" id="{1C71B797-2345-4FFA-BB64-7E7F0C6C54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3962521"/>
      </p:ext>
    </p:extLst>
  </p:cSld>
  <p:clrMapOvr>
    <a:masterClrMapping/>
  </p:clrMapOvr>
  <mc:AlternateContent xmlns:mc="http://schemas.openxmlformats.org/markup-compatibility/2006" xmlns:p14="http://schemas.microsoft.com/office/powerpoint/2010/main">
    <mc:Choice Requires="p14">
      <p:transition spd="slow" p14:dur="2000" advTm="32587"/>
    </mc:Choice>
    <mc:Fallback xmlns="">
      <p:transition spd="slow" advTm="32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BEB34-7ADA-AA02-C005-B5545F644BFE}"/>
              </a:ext>
            </a:extLst>
          </p:cNvPr>
          <p:cNvSpPr>
            <a:spLocks noGrp="1"/>
          </p:cNvSpPr>
          <p:nvPr>
            <p:ph type="title"/>
          </p:nvPr>
        </p:nvSpPr>
        <p:spPr/>
        <p:txBody>
          <a:bodyPr/>
          <a:lstStyle/>
          <a:p>
            <a:r>
              <a:rPr lang="en-IN"/>
              <a:t>Model Pretraining Framework</a:t>
            </a:r>
          </a:p>
        </p:txBody>
      </p:sp>
      <p:pic>
        <p:nvPicPr>
          <p:cNvPr id="6" name="Content Placeholder 5" descr="A screenshot of a computer screen&#10;&#10;Description automatically generated">
            <a:extLst>
              <a:ext uri="{FF2B5EF4-FFF2-40B4-BE49-F238E27FC236}">
                <a16:creationId xmlns:a16="http://schemas.microsoft.com/office/drawing/2014/main" id="{C551A2E3-5268-F4C8-B0A7-CEFCB4B742A9}"/>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3504405" y="2657997"/>
            <a:ext cx="7849395" cy="2915489"/>
          </a:xfrm>
        </p:spPr>
      </p:pic>
      <p:pic>
        <p:nvPicPr>
          <p:cNvPr id="10" name="Picture 9" descr="A screenshot of a computer&#10;&#10;Description automatically generated">
            <a:extLst>
              <a:ext uri="{FF2B5EF4-FFF2-40B4-BE49-F238E27FC236}">
                <a16:creationId xmlns:a16="http://schemas.microsoft.com/office/drawing/2014/main" id="{95E4807B-2BE2-9F1F-1F47-F5A9C6F9D0A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2654" y="2424126"/>
            <a:ext cx="2532900" cy="3383230"/>
          </a:xfrm>
          <a:prstGeom prst="rect">
            <a:avLst/>
          </a:prstGeom>
        </p:spPr>
      </p:pic>
      <p:sp>
        <p:nvSpPr>
          <p:cNvPr id="12" name="TextBox 11">
            <a:extLst>
              <a:ext uri="{FF2B5EF4-FFF2-40B4-BE49-F238E27FC236}">
                <a16:creationId xmlns:a16="http://schemas.microsoft.com/office/drawing/2014/main" id="{4767ADE8-DD73-694E-246A-58FF8CA9EAB4}"/>
              </a:ext>
            </a:extLst>
          </p:cNvPr>
          <p:cNvSpPr txBox="1"/>
          <p:nvPr/>
        </p:nvSpPr>
        <p:spPr>
          <a:xfrm>
            <a:off x="1367337" y="5997292"/>
            <a:ext cx="963534" cy="369332"/>
          </a:xfrm>
          <a:prstGeom prst="rect">
            <a:avLst/>
          </a:prstGeom>
          <a:noFill/>
        </p:spPr>
        <p:txBody>
          <a:bodyPr wrap="none" rtlCol="0">
            <a:spAutoFit/>
          </a:bodyPr>
          <a:lstStyle/>
          <a:p>
            <a:r>
              <a:rPr lang="en-IN"/>
              <a:t>Figure 1</a:t>
            </a:r>
          </a:p>
        </p:txBody>
      </p:sp>
      <p:sp>
        <p:nvSpPr>
          <p:cNvPr id="13" name="TextBox 12">
            <a:extLst>
              <a:ext uri="{FF2B5EF4-FFF2-40B4-BE49-F238E27FC236}">
                <a16:creationId xmlns:a16="http://schemas.microsoft.com/office/drawing/2014/main" id="{D089CFDC-595A-8E08-166F-36F69F4BD51E}"/>
              </a:ext>
            </a:extLst>
          </p:cNvPr>
          <p:cNvSpPr txBox="1"/>
          <p:nvPr/>
        </p:nvSpPr>
        <p:spPr>
          <a:xfrm>
            <a:off x="7363097" y="5997292"/>
            <a:ext cx="963534" cy="369332"/>
          </a:xfrm>
          <a:prstGeom prst="rect">
            <a:avLst/>
          </a:prstGeom>
          <a:noFill/>
        </p:spPr>
        <p:txBody>
          <a:bodyPr wrap="none" rtlCol="0">
            <a:spAutoFit/>
          </a:bodyPr>
          <a:lstStyle/>
          <a:p>
            <a:r>
              <a:rPr lang="en-IN"/>
              <a:t>Figure 2</a:t>
            </a:r>
          </a:p>
        </p:txBody>
      </p:sp>
      <p:cxnSp>
        <p:nvCxnSpPr>
          <p:cNvPr id="15" name="Straight Connector 14">
            <a:extLst>
              <a:ext uri="{FF2B5EF4-FFF2-40B4-BE49-F238E27FC236}">
                <a16:creationId xmlns:a16="http://schemas.microsoft.com/office/drawing/2014/main" id="{74B4D895-7083-E10D-FD01-1C11D31993BA}"/>
              </a:ext>
            </a:extLst>
          </p:cNvPr>
          <p:cNvCxnSpPr>
            <a:cxnSpLocks/>
          </p:cNvCxnSpPr>
          <p:nvPr/>
        </p:nvCxnSpPr>
        <p:spPr>
          <a:xfrm>
            <a:off x="3408318" y="1964055"/>
            <a:ext cx="0" cy="4523831"/>
          </a:xfrm>
          <a:prstGeom prst="line">
            <a:avLst/>
          </a:prstGeom>
        </p:spPr>
        <p:style>
          <a:lnRef idx="2">
            <a:schemeClr val="accent1"/>
          </a:lnRef>
          <a:fillRef idx="0">
            <a:schemeClr val="accent1"/>
          </a:fillRef>
          <a:effectRef idx="1">
            <a:schemeClr val="accent1"/>
          </a:effectRef>
          <a:fontRef idx="minor">
            <a:schemeClr val="tx1"/>
          </a:fontRef>
        </p:style>
      </p:cxnSp>
      <p:pic>
        <p:nvPicPr>
          <p:cNvPr id="54" name="Audio 53">
            <a:extLst>
              <a:ext uri="{FF2B5EF4-FFF2-40B4-BE49-F238E27FC236}">
                <a16:creationId xmlns:a16="http://schemas.microsoft.com/office/drawing/2014/main" id="{25B3933C-28DC-3AA2-37A1-9B116FD8831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22173055"/>
      </p:ext>
    </p:extLst>
  </p:cSld>
  <p:clrMapOvr>
    <a:masterClrMapping/>
  </p:clrMapOvr>
  <mc:AlternateContent xmlns:mc="http://schemas.openxmlformats.org/markup-compatibility/2006" xmlns:p14="http://schemas.microsoft.com/office/powerpoint/2010/main">
    <mc:Choice Requires="p14">
      <p:transition spd="slow" p14:dur="2000" advTm="43627"/>
    </mc:Choice>
    <mc:Fallback xmlns="">
      <p:transition spd="slow" advTm="43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A09B3-D0A0-B476-7023-3F0ED6937440}"/>
              </a:ext>
            </a:extLst>
          </p:cNvPr>
          <p:cNvSpPr>
            <a:spLocks noGrp="1"/>
          </p:cNvSpPr>
          <p:nvPr>
            <p:ph type="title"/>
          </p:nvPr>
        </p:nvSpPr>
        <p:spPr/>
        <p:txBody>
          <a:bodyPr/>
          <a:lstStyle/>
          <a:p>
            <a:r>
              <a:rPr lang="en-IN"/>
              <a:t>Pre-processing Techniques before Finetuning</a:t>
            </a:r>
          </a:p>
        </p:txBody>
      </p:sp>
      <p:pic>
        <p:nvPicPr>
          <p:cNvPr id="5" name="Content Placeholder 4" descr="A collage of a poster&#10;&#10;Description automatically generated">
            <a:extLst>
              <a:ext uri="{FF2B5EF4-FFF2-40B4-BE49-F238E27FC236}">
                <a16:creationId xmlns:a16="http://schemas.microsoft.com/office/drawing/2014/main" id="{9D454AE2-5B09-2482-F9E4-179389B839E0}"/>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6096000" y="1690688"/>
            <a:ext cx="5430180" cy="4186143"/>
          </a:xfrm>
        </p:spPr>
      </p:pic>
      <p:sp>
        <p:nvSpPr>
          <p:cNvPr id="8" name="TextBox 7">
            <a:extLst>
              <a:ext uri="{FF2B5EF4-FFF2-40B4-BE49-F238E27FC236}">
                <a16:creationId xmlns:a16="http://schemas.microsoft.com/office/drawing/2014/main" id="{20CAD542-1390-1703-2FED-4934CA3A4D73}"/>
              </a:ext>
            </a:extLst>
          </p:cNvPr>
          <p:cNvSpPr txBox="1"/>
          <p:nvPr/>
        </p:nvSpPr>
        <p:spPr>
          <a:xfrm>
            <a:off x="838199" y="2019349"/>
            <a:ext cx="4962095" cy="3416320"/>
          </a:xfrm>
          <a:prstGeom prst="rect">
            <a:avLst/>
          </a:prstGeom>
          <a:noFill/>
        </p:spPr>
        <p:txBody>
          <a:bodyPr wrap="square" rtlCol="0">
            <a:spAutoFit/>
          </a:bodyPr>
          <a:lstStyle/>
          <a:p>
            <a:pPr marL="285750" indent="-285750">
              <a:buFont typeface="Arial" panose="020B0604020202020204" pitchFamily="34" charset="0"/>
              <a:buChar char="•"/>
            </a:pPr>
            <a:r>
              <a:rPr lang="en-IN"/>
              <a:t>Question on top of the images</a:t>
            </a:r>
          </a:p>
          <a:p>
            <a:endParaRPr lang="en-IN"/>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Variable Input Resolution to handle documents of different aspect ratios</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Template based finetuning to execute different kinds of tasks without adding any external layers for specific tasks.</a:t>
            </a:r>
          </a:p>
          <a:p>
            <a:pPr marL="285750" indent="-285750">
              <a:buFont typeface="Arial" panose="020B0604020202020204" pitchFamily="34" charset="0"/>
              <a:buChar char="•"/>
            </a:pPr>
            <a:endParaRPr lang="en-IN"/>
          </a:p>
          <a:p>
            <a:endParaRPr lang="en-IN"/>
          </a:p>
          <a:p>
            <a:pPr marL="285750" indent="-285750">
              <a:buFont typeface="Arial" panose="020B0604020202020204" pitchFamily="34" charset="0"/>
              <a:buChar char="•"/>
            </a:pPr>
            <a:endParaRPr lang="en-IN"/>
          </a:p>
        </p:txBody>
      </p:sp>
      <p:pic>
        <p:nvPicPr>
          <p:cNvPr id="40" name="Audio 39">
            <a:extLst>
              <a:ext uri="{FF2B5EF4-FFF2-40B4-BE49-F238E27FC236}">
                <a16:creationId xmlns:a16="http://schemas.microsoft.com/office/drawing/2014/main" id="{152230BA-D7E7-E1F4-5F18-EBFFE641D7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61293051"/>
      </p:ext>
    </p:extLst>
  </p:cSld>
  <p:clrMapOvr>
    <a:masterClrMapping/>
  </p:clrMapOvr>
  <mc:AlternateContent xmlns:mc="http://schemas.openxmlformats.org/markup-compatibility/2006" xmlns:p14="http://schemas.microsoft.com/office/powerpoint/2010/main">
    <mc:Choice Requires="p14">
      <p:transition spd="slow" p14:dur="2000" advTm="31382"/>
    </mc:Choice>
    <mc:Fallback xmlns="">
      <p:transition spd="slow" advTm="31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7A3B0-4ADC-EE39-8363-6209795FEEC9}"/>
              </a:ext>
            </a:extLst>
          </p:cNvPr>
          <p:cNvSpPr>
            <a:spLocks noGrp="1"/>
          </p:cNvSpPr>
          <p:nvPr>
            <p:ph type="title"/>
          </p:nvPr>
        </p:nvSpPr>
        <p:spPr/>
        <p:txBody>
          <a:bodyPr/>
          <a:lstStyle/>
          <a:p>
            <a:r>
              <a:rPr lang="en-IN"/>
              <a:t>Results</a:t>
            </a:r>
          </a:p>
        </p:txBody>
      </p:sp>
      <p:pic>
        <p:nvPicPr>
          <p:cNvPr id="14" name="Content Placeholder 13">
            <a:extLst>
              <a:ext uri="{FF2B5EF4-FFF2-40B4-BE49-F238E27FC236}">
                <a16:creationId xmlns:a16="http://schemas.microsoft.com/office/drawing/2014/main" id="{EE0A975E-1288-236C-B44B-7ADB88520212}"/>
              </a:ext>
            </a:extLst>
          </p:cNvPr>
          <p:cNvPicPr>
            <a:picLocks noGrp="1" noChangeAspect="1"/>
          </p:cNvPicPr>
          <p:nvPr>
            <p:ph idx="1"/>
          </p:nvPr>
        </p:nvPicPr>
        <p:blipFill>
          <a:blip r:embed="rId5"/>
          <a:stretch>
            <a:fillRect/>
          </a:stretch>
        </p:blipFill>
        <p:spPr>
          <a:xfrm>
            <a:off x="1117832" y="1492250"/>
            <a:ext cx="9956336" cy="4641850"/>
          </a:xfrm>
        </p:spPr>
      </p:pic>
      <p:pic>
        <p:nvPicPr>
          <p:cNvPr id="29" name="Audio 28">
            <a:extLst>
              <a:ext uri="{FF2B5EF4-FFF2-40B4-BE49-F238E27FC236}">
                <a16:creationId xmlns:a16="http://schemas.microsoft.com/office/drawing/2014/main" id="{D2F66BC0-86BE-0A2D-B44F-BA2BFC032E2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03577404"/>
      </p:ext>
    </p:extLst>
  </p:cSld>
  <p:clrMapOvr>
    <a:masterClrMapping/>
  </p:clrMapOvr>
  <mc:AlternateContent xmlns:mc="http://schemas.openxmlformats.org/markup-compatibility/2006" xmlns:p14="http://schemas.microsoft.com/office/powerpoint/2010/main">
    <mc:Choice Requires="p14">
      <p:transition spd="slow" p14:dur="2000" advTm="23835"/>
    </mc:Choice>
    <mc:Fallback xmlns="">
      <p:transition spd="slow" advTm="238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02FB7F-8212-F1A1-A70D-AAA57D203219}"/>
              </a:ext>
            </a:extLst>
          </p:cNvPr>
          <p:cNvPicPr>
            <a:picLocks noChangeAspect="1"/>
          </p:cNvPicPr>
          <p:nvPr/>
        </p:nvPicPr>
        <p:blipFill>
          <a:blip r:embed="rId5"/>
          <a:stretch>
            <a:fillRect/>
          </a:stretch>
        </p:blipFill>
        <p:spPr>
          <a:xfrm>
            <a:off x="4489362" y="4177663"/>
            <a:ext cx="3625937" cy="2680337"/>
          </a:xfrm>
          <a:prstGeom prst="rect">
            <a:avLst/>
          </a:prstGeom>
        </p:spPr>
      </p:pic>
      <p:sp>
        <p:nvSpPr>
          <p:cNvPr id="7" name="Title 1">
            <a:extLst>
              <a:ext uri="{FF2B5EF4-FFF2-40B4-BE49-F238E27FC236}">
                <a16:creationId xmlns:a16="http://schemas.microsoft.com/office/drawing/2014/main" id="{BA176DA1-BBED-8BB6-DC7C-40E68CB0E642}"/>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Results</a:t>
            </a:r>
          </a:p>
        </p:txBody>
      </p:sp>
      <p:pic>
        <p:nvPicPr>
          <p:cNvPr id="11" name="Picture 10">
            <a:extLst>
              <a:ext uri="{FF2B5EF4-FFF2-40B4-BE49-F238E27FC236}">
                <a16:creationId xmlns:a16="http://schemas.microsoft.com/office/drawing/2014/main" id="{BD83BD15-3DAC-1828-66FA-BF2995971E9E}"/>
              </a:ext>
            </a:extLst>
          </p:cNvPr>
          <p:cNvPicPr>
            <a:picLocks noChangeAspect="1"/>
          </p:cNvPicPr>
          <p:nvPr/>
        </p:nvPicPr>
        <p:blipFill>
          <a:blip r:embed="rId6"/>
          <a:stretch>
            <a:fillRect/>
          </a:stretch>
        </p:blipFill>
        <p:spPr>
          <a:xfrm>
            <a:off x="2085739" y="1027906"/>
            <a:ext cx="8286986" cy="3117649"/>
          </a:xfrm>
          <a:prstGeom prst="rect">
            <a:avLst/>
          </a:prstGeom>
        </p:spPr>
      </p:pic>
      <p:pic>
        <p:nvPicPr>
          <p:cNvPr id="20" name="Audio 19">
            <a:extLst>
              <a:ext uri="{FF2B5EF4-FFF2-40B4-BE49-F238E27FC236}">
                <a16:creationId xmlns:a16="http://schemas.microsoft.com/office/drawing/2014/main" id="{87777119-15C2-9FE6-57BD-7AAA38718C8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28099069"/>
      </p:ext>
    </p:extLst>
  </p:cSld>
  <p:clrMapOvr>
    <a:masterClrMapping/>
  </p:clrMapOvr>
  <mc:AlternateContent xmlns:mc="http://schemas.openxmlformats.org/markup-compatibility/2006" xmlns:p14="http://schemas.microsoft.com/office/powerpoint/2010/main">
    <mc:Choice Requires="p14">
      <p:transition spd="slow" p14:dur="2000" advTm="27523"/>
    </mc:Choice>
    <mc:Fallback xmlns="">
      <p:transition spd="slow" advTm="27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DB943-43E0-B773-0AD4-CBDE95EF631D}"/>
              </a:ext>
            </a:extLst>
          </p:cNvPr>
          <p:cNvSpPr>
            <a:spLocks noGrp="1"/>
          </p:cNvSpPr>
          <p:nvPr>
            <p:ph type="title"/>
          </p:nvPr>
        </p:nvSpPr>
        <p:spPr/>
        <p:txBody>
          <a:bodyPr/>
          <a:lstStyle/>
          <a:p>
            <a:r>
              <a:rPr lang="en-IN"/>
              <a:t>Examples</a:t>
            </a:r>
          </a:p>
        </p:txBody>
      </p:sp>
      <p:pic>
        <p:nvPicPr>
          <p:cNvPr id="4" name="Picture 3" descr="A person with a beard&#10;&#10;Description automatically generated">
            <a:extLst>
              <a:ext uri="{FF2B5EF4-FFF2-40B4-BE49-F238E27FC236}">
                <a16:creationId xmlns:a16="http://schemas.microsoft.com/office/drawing/2014/main" id="{D4BE0983-34B6-EAC7-ED0A-45993AA484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200" y="1529035"/>
            <a:ext cx="4021183" cy="3448968"/>
          </a:xfrm>
          <a:prstGeom prst="rect">
            <a:avLst/>
          </a:prstGeom>
        </p:spPr>
      </p:pic>
      <p:sp>
        <p:nvSpPr>
          <p:cNvPr id="6" name="TextBox 5">
            <a:extLst>
              <a:ext uri="{FF2B5EF4-FFF2-40B4-BE49-F238E27FC236}">
                <a16:creationId xmlns:a16="http://schemas.microsoft.com/office/drawing/2014/main" id="{E1A2B0E4-5B48-608F-5F54-6B1E1EAFA190}"/>
              </a:ext>
            </a:extLst>
          </p:cNvPr>
          <p:cNvSpPr txBox="1"/>
          <p:nvPr/>
        </p:nvSpPr>
        <p:spPr>
          <a:xfrm>
            <a:off x="838201" y="4978003"/>
            <a:ext cx="5257800" cy="1815882"/>
          </a:xfrm>
          <a:prstGeom prst="rect">
            <a:avLst/>
          </a:prstGeom>
          <a:noFill/>
        </p:spPr>
        <p:txBody>
          <a:bodyPr wrap="square">
            <a:spAutoFit/>
          </a:bodyPr>
          <a:lstStyle/>
          <a:p>
            <a:r>
              <a:rPr lang="en-GB" sz="1600" b="0" i="0">
                <a:effectLst/>
                <a:latin typeface="+mj-lt"/>
              </a:rPr>
              <a:t>Question: What does Rene want people to know about being a test engineer?</a:t>
            </a:r>
            <a:br>
              <a:rPr lang="en-GB" sz="1600">
                <a:latin typeface="+mj-lt"/>
              </a:rPr>
            </a:br>
            <a:r>
              <a:rPr lang="en-GB" sz="1600" b="0" i="0">
                <a:effectLst/>
                <a:latin typeface="+mj-lt"/>
              </a:rPr>
              <a:t>DUBLIN’s Answer: </a:t>
            </a:r>
            <a:r>
              <a:rPr lang="en-GB" sz="1600" b="1" i="0">
                <a:effectLst/>
                <a:latin typeface="+mj-lt"/>
              </a:rPr>
              <a:t>He wants people to know that being a test engineer is one of the most misunderstood jobs on earth</a:t>
            </a:r>
            <a:r>
              <a:rPr lang="en-GB" sz="1600" b="0" i="0">
                <a:effectLst/>
                <a:latin typeface="+mj-lt"/>
              </a:rPr>
              <a:t>.</a:t>
            </a:r>
            <a:br>
              <a:rPr lang="en-GB" sz="1600">
                <a:latin typeface="+mj-lt"/>
              </a:rPr>
            </a:br>
            <a:r>
              <a:rPr lang="en-GB" sz="1600" b="0" i="0">
                <a:effectLst/>
                <a:latin typeface="+mj-lt"/>
              </a:rPr>
              <a:t>Gold Answer: That being a test engineer is one of the most misunderstood jobs on earth.</a:t>
            </a:r>
            <a:endParaRPr lang="en-IN" sz="1600">
              <a:latin typeface="+mj-lt"/>
            </a:endParaRPr>
          </a:p>
        </p:txBody>
      </p:sp>
      <p:pic>
        <p:nvPicPr>
          <p:cNvPr id="8" name="Picture 7" descr="A screenshot of a computer&#10;&#10;Description automatically generated">
            <a:extLst>
              <a:ext uri="{FF2B5EF4-FFF2-40B4-BE49-F238E27FC236}">
                <a16:creationId xmlns:a16="http://schemas.microsoft.com/office/drawing/2014/main" id="{C8470A11-631F-D66F-B8C4-48A21D4ED83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95999" y="2502350"/>
            <a:ext cx="6096001" cy="1929700"/>
          </a:xfrm>
          <a:prstGeom prst="rect">
            <a:avLst/>
          </a:prstGeom>
        </p:spPr>
      </p:pic>
      <p:cxnSp>
        <p:nvCxnSpPr>
          <p:cNvPr id="10" name="Straight Connector 9">
            <a:extLst>
              <a:ext uri="{FF2B5EF4-FFF2-40B4-BE49-F238E27FC236}">
                <a16:creationId xmlns:a16="http://schemas.microsoft.com/office/drawing/2014/main" id="{B7099F83-5B0F-F21A-BA25-8998BE64144F}"/>
              </a:ext>
            </a:extLst>
          </p:cNvPr>
          <p:cNvCxnSpPr>
            <a:cxnSpLocks/>
          </p:cNvCxnSpPr>
          <p:nvPr/>
        </p:nvCxnSpPr>
        <p:spPr>
          <a:xfrm>
            <a:off x="6018167" y="1224643"/>
            <a:ext cx="77833" cy="5437414"/>
          </a:xfrm>
          <a:prstGeom prst="line">
            <a:avLst/>
          </a:prstGeom>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D711320B-DE6C-7E31-C916-D1F807D5C395}"/>
              </a:ext>
            </a:extLst>
          </p:cNvPr>
          <p:cNvSpPr txBox="1"/>
          <p:nvPr/>
        </p:nvSpPr>
        <p:spPr>
          <a:xfrm>
            <a:off x="6235337" y="4978003"/>
            <a:ext cx="6096000" cy="830997"/>
          </a:xfrm>
          <a:prstGeom prst="rect">
            <a:avLst/>
          </a:prstGeom>
          <a:noFill/>
        </p:spPr>
        <p:txBody>
          <a:bodyPr wrap="square">
            <a:spAutoFit/>
          </a:bodyPr>
          <a:lstStyle/>
          <a:p>
            <a:r>
              <a:rPr lang="en-GB" sz="1600" b="0" i="0">
                <a:effectLst/>
                <a:latin typeface="+mj-lt"/>
              </a:rPr>
              <a:t>Question: When was Gaye elected for the seat of Lower Saloum?</a:t>
            </a:r>
            <a:br>
              <a:rPr lang="en-GB" sz="1600">
                <a:latin typeface="+mj-lt"/>
              </a:rPr>
            </a:br>
            <a:r>
              <a:rPr lang="en-GB" sz="1600" b="0" i="0">
                <a:effectLst/>
                <a:latin typeface="+mj-lt"/>
              </a:rPr>
              <a:t>DUBLIN’s Answer: </a:t>
            </a:r>
            <a:r>
              <a:rPr lang="en-GB" sz="1600" b="1" i="0">
                <a:effectLst/>
                <a:latin typeface="+mj-lt"/>
              </a:rPr>
              <a:t>Gaye was elected at a 2015 by-election</a:t>
            </a:r>
            <a:r>
              <a:rPr lang="en-GB" sz="1600" b="0" i="0">
                <a:effectLst/>
                <a:latin typeface="+mj-lt"/>
              </a:rPr>
              <a:t>.</a:t>
            </a:r>
            <a:br>
              <a:rPr lang="en-GB" sz="1600">
                <a:latin typeface="+mj-lt"/>
              </a:rPr>
            </a:br>
            <a:r>
              <a:rPr lang="en-GB" sz="1600" b="0" i="0">
                <a:effectLst/>
                <a:latin typeface="+mj-lt"/>
              </a:rPr>
              <a:t>Gold Answer: In 2015</a:t>
            </a:r>
            <a:endParaRPr lang="en-IN" sz="1600">
              <a:latin typeface="+mj-lt"/>
            </a:endParaRPr>
          </a:p>
        </p:txBody>
      </p:sp>
      <p:pic>
        <p:nvPicPr>
          <p:cNvPr id="20" name="Audio 19">
            <a:extLst>
              <a:ext uri="{FF2B5EF4-FFF2-40B4-BE49-F238E27FC236}">
                <a16:creationId xmlns:a16="http://schemas.microsoft.com/office/drawing/2014/main" id="{CB5D060D-F391-9F61-19F4-FA7E323F819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61280178"/>
      </p:ext>
    </p:extLst>
  </p:cSld>
  <p:clrMapOvr>
    <a:masterClrMapping/>
  </p:clrMapOvr>
  <mc:AlternateContent xmlns:mc="http://schemas.openxmlformats.org/markup-compatibility/2006" xmlns:p14="http://schemas.microsoft.com/office/powerpoint/2010/main">
    <mc:Choice Requires="p14">
      <p:transition spd="slow" p14:dur="2000" advTm="12874"/>
    </mc:Choice>
    <mc:Fallback xmlns="">
      <p:transition spd="slow" advTm="128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13185153-7D30-B74D-57B4-BA72F29C19FC}"/>
              </a:ext>
            </a:extLst>
          </p:cNvPr>
          <p:cNvSpPr>
            <a:spLocks noGrp="1"/>
          </p:cNvSpPr>
          <p:nvPr>
            <p:ph type="title"/>
          </p:nvPr>
        </p:nvSpPr>
        <p:spPr>
          <a:xfrm>
            <a:off x="838200" y="365125"/>
            <a:ext cx="5393361" cy="1325563"/>
          </a:xfrm>
        </p:spPr>
        <p:txBody>
          <a:bodyPr>
            <a:normAutofit/>
          </a:bodyPr>
          <a:lstStyle/>
          <a:p>
            <a:r>
              <a:rPr lang="en-IN"/>
              <a:t>Conclusion</a:t>
            </a:r>
          </a:p>
        </p:txBody>
      </p:sp>
      <p:sp>
        <p:nvSpPr>
          <p:cNvPr id="3" name="Content Placeholder 2">
            <a:extLst>
              <a:ext uri="{FF2B5EF4-FFF2-40B4-BE49-F238E27FC236}">
                <a16:creationId xmlns:a16="http://schemas.microsoft.com/office/drawing/2014/main" id="{2778640F-92C7-A199-64A4-427A39996747}"/>
              </a:ext>
            </a:extLst>
          </p:cNvPr>
          <p:cNvSpPr>
            <a:spLocks noGrp="1"/>
          </p:cNvSpPr>
          <p:nvPr>
            <p:ph idx="1"/>
          </p:nvPr>
        </p:nvSpPr>
        <p:spPr>
          <a:xfrm>
            <a:off x="838200" y="1825625"/>
            <a:ext cx="5393361" cy="4351338"/>
          </a:xfrm>
        </p:spPr>
        <p:txBody>
          <a:bodyPr>
            <a:normAutofit/>
          </a:bodyPr>
          <a:lstStyle/>
          <a:p>
            <a:r>
              <a:rPr lang="en-GB" sz="1300" b="0" i="0">
                <a:effectLst/>
                <a:latin typeface="Arial" panose="020B0604020202020204" pitchFamily="34" charset="0"/>
              </a:rPr>
              <a:t>DUBLIN is a 976M </a:t>
            </a:r>
            <a:r>
              <a:rPr lang="en-GB" sz="1300">
                <a:latin typeface="Arial" panose="020B0604020202020204" pitchFamily="34" charset="0"/>
              </a:rPr>
              <a:t>parameter model which can handle diverse types of document images and perform different kinds of task.</a:t>
            </a:r>
          </a:p>
          <a:p>
            <a:endParaRPr lang="en-GB" sz="1300">
              <a:latin typeface="Arial" panose="020B0604020202020204" pitchFamily="34" charset="0"/>
            </a:endParaRPr>
          </a:p>
          <a:p>
            <a:r>
              <a:rPr lang="en-GB" sz="1300" b="0" i="0">
                <a:effectLst/>
                <a:latin typeface="Arial" panose="020B0604020202020204" pitchFamily="34" charset="0"/>
              </a:rPr>
              <a:t>DUBLIN is a versatile and robust model that does not rely on external OCR systems and can be finetuned in an end-to-end fashion.</a:t>
            </a:r>
          </a:p>
          <a:p>
            <a:endParaRPr lang="en-GB" sz="1300" b="0" i="0">
              <a:effectLst/>
              <a:latin typeface="Arial" panose="020B0604020202020204" pitchFamily="34" charset="0"/>
            </a:endParaRPr>
          </a:p>
          <a:p>
            <a:r>
              <a:rPr lang="en-GB" sz="1300" b="0" i="0">
                <a:effectLst/>
                <a:latin typeface="Arial" panose="020B0604020202020204" pitchFamily="34" charset="0"/>
              </a:rPr>
              <a:t>We also introduce a new evaluation setup on text-based datasets by rendering them as images.</a:t>
            </a:r>
          </a:p>
          <a:p>
            <a:endParaRPr lang="en-GB" sz="1300">
              <a:latin typeface="Arial" panose="020B0604020202020204" pitchFamily="34" charset="0"/>
            </a:endParaRPr>
          </a:p>
          <a:p>
            <a:r>
              <a:rPr lang="en-GB" sz="1300" b="0" i="0">
                <a:effectLst/>
                <a:latin typeface="Arial" panose="020B0604020202020204" pitchFamily="34" charset="0"/>
              </a:rPr>
              <a:t>This model can be used in various applications, </a:t>
            </a:r>
            <a:r>
              <a:rPr lang="en-GB" sz="1300">
                <a:latin typeface="Arial" panose="020B0604020202020204" pitchFamily="34" charset="0"/>
              </a:rPr>
              <a:t>from </a:t>
            </a:r>
            <a:r>
              <a:rPr lang="en-GB" sz="1300" b="0" i="0">
                <a:effectLst/>
                <a:latin typeface="Arial" panose="020B0604020202020204" pitchFamily="34" charset="0"/>
              </a:rPr>
              <a:t>search engines to presentations.</a:t>
            </a:r>
          </a:p>
          <a:p>
            <a:endParaRPr lang="en-GB" sz="1300" b="0" i="0">
              <a:effectLst/>
              <a:latin typeface="Arial" panose="020B0604020202020204" pitchFamily="34" charset="0"/>
            </a:endParaRPr>
          </a:p>
          <a:p>
            <a:r>
              <a:rPr lang="en-GB" sz="1300">
                <a:latin typeface="Arial" panose="020B0604020202020204" pitchFamily="34" charset="0"/>
              </a:rPr>
              <a:t>Possible future direction: Integrating Generative models like T-NLG or Llama models.</a:t>
            </a:r>
            <a:endParaRPr lang="en-IN" sz="1300"/>
          </a:p>
        </p:txBody>
      </p:sp>
      <p:pic>
        <p:nvPicPr>
          <p:cNvPr id="5" name="Picture 4">
            <a:extLst>
              <a:ext uri="{FF2B5EF4-FFF2-40B4-BE49-F238E27FC236}">
                <a16:creationId xmlns:a16="http://schemas.microsoft.com/office/drawing/2014/main" id="{D76FC55B-F6AA-2C9B-F453-AF3DD1CB9093}"/>
              </a:ext>
            </a:extLst>
          </p:cNvPr>
          <p:cNvPicPr>
            <a:picLocks noChangeAspect="1"/>
          </p:cNvPicPr>
          <p:nvPr/>
        </p:nvPicPr>
        <p:blipFill rotWithShape="1">
          <a:blip r:embed="rId5"/>
          <a:srcRect r="3" b="3"/>
          <a:stretch/>
        </p:blipFill>
        <p:spPr>
          <a:xfrm>
            <a:off x="6361065" y="765441"/>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19"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26" name="Audio 25">
            <a:extLst>
              <a:ext uri="{FF2B5EF4-FFF2-40B4-BE49-F238E27FC236}">
                <a16:creationId xmlns:a16="http://schemas.microsoft.com/office/drawing/2014/main" id="{BFC05D99-4696-DF67-BE1C-39087B22024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73472389"/>
      </p:ext>
    </p:extLst>
  </p:cSld>
  <p:clrMapOvr>
    <a:masterClrMapping/>
  </p:clrMapOvr>
  <mc:AlternateContent xmlns:mc="http://schemas.openxmlformats.org/markup-compatibility/2006" xmlns:p14="http://schemas.microsoft.com/office/powerpoint/2010/main">
    <mc:Choice Requires="p14">
      <p:transition spd="slow" p14:dur="2000" advTm="26246"/>
    </mc:Choice>
    <mc:Fallback xmlns="">
      <p:transition spd="slow" advTm="26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87867195-f2b8-4ac2-b0b6-6bb73cb33afc}" enabled="1" method="Privilege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6470</TotalTime>
  <Words>1039</Words>
  <Application>Microsoft Macintosh PowerPoint</Application>
  <PresentationFormat>Widescreen</PresentationFormat>
  <Paragraphs>71</Paragraphs>
  <Slides>9</Slides>
  <Notes>9</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Aptos</vt:lpstr>
      <vt:lpstr>Aptos Display</vt:lpstr>
      <vt:lpstr>Arial</vt:lpstr>
      <vt:lpstr>Calibri</vt:lpstr>
      <vt:lpstr>Söhne</vt:lpstr>
      <vt:lpstr>Office Theme</vt:lpstr>
      <vt:lpstr>DUBLIN: Visual Document Understanding By using Language-Image Network</vt:lpstr>
      <vt:lpstr>Introduction</vt:lpstr>
      <vt:lpstr>Introduction</vt:lpstr>
      <vt:lpstr>Model Pretraining Framework</vt:lpstr>
      <vt:lpstr>Pre-processing Techniques before Finetuning</vt:lpstr>
      <vt:lpstr>Results</vt:lpstr>
      <vt:lpstr>PowerPoint Presentation</vt:lpstr>
      <vt:lpstr>Examples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Kumar Tanmay</dc:creator>
  <cp:lastModifiedBy>Microsoft Office User</cp:lastModifiedBy>
  <cp:revision>4</cp:revision>
  <dcterms:created xsi:type="dcterms:W3CDTF">2023-11-08T15:42:55Z</dcterms:created>
  <dcterms:modified xsi:type="dcterms:W3CDTF">2023-11-29T05:03:56Z</dcterms:modified>
</cp:coreProperties>
</file>

<file path=docProps/thumbnail.jpeg>
</file>